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notesSlides/notesSlide6.xml" ContentType="application/vnd.openxmlformats-officedocument.presentationml.notes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8"/>
  </p:notesMasterIdLst>
  <p:sldIdLst>
    <p:sldId id="256" r:id="rId2"/>
    <p:sldId id="293" r:id="rId3"/>
    <p:sldId id="294" r:id="rId4"/>
    <p:sldId id="295" r:id="rId5"/>
    <p:sldId id="297" r:id="rId6"/>
    <p:sldId id="291" r:id="rId7"/>
  </p:sldIdLst>
  <p:sldSz cx="9144000" cy="6858000" type="screen4x3"/>
  <p:notesSz cx="68580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3791" autoAdjust="0"/>
    <p:restoredTop sz="94660"/>
  </p:normalViewPr>
  <p:slideViewPr>
    <p:cSldViewPr>
      <p:cViewPr>
        <p:scale>
          <a:sx n="75" d="100"/>
          <a:sy n="75" d="100"/>
        </p:scale>
        <p:origin x="-2544" y="-77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2" d="100"/>
          <a:sy n="52" d="100"/>
        </p:scale>
        <p:origin x="-2844" y="-108"/>
      </p:cViewPr>
      <p:guideLst>
        <p:guide orient="horz" pos="2928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015272\Desktop\tt_dash.xls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015272\Desktop\tt_dash.xls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015272\Desktop\tt_dash.xls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015272\Desktop\tt_dash.xls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015272\Desktop\tt_dash.xls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015272\Desktop\tt_dash.xls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015272\Desktop\tt_dash.xls" TargetMode="Externa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015272\Desktop\tt_dash.xls" TargetMode="Externa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015272\Desktop\tt_dash.xls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/>
          <a:lstStyle/>
          <a:p>
            <a:pPr>
              <a:defRPr/>
            </a:pPr>
            <a:r>
              <a:rPr lang="en-US"/>
              <a:t>Requirements</a:t>
            </a:r>
          </a:p>
        </c:rich>
      </c:tx>
      <c:layout/>
    </c:title>
    <c:plotArea>
      <c:layout/>
      <c:barChart>
        <c:barDir val="col"/>
        <c:grouping val="clustered"/>
        <c:ser>
          <c:idx val="0"/>
          <c:order val="0"/>
          <c:tx>
            <c:strRef>
              <c:f>Master!$A$2:$A$9</c:f>
              <c:strCache>
                <c:ptCount val="1"/>
                <c:pt idx="0">
                  <c:v>Blocked Failed N/A No Run Not Completed Not Covered Passed Total</c:v>
                </c:pt>
              </c:strCache>
            </c:strRef>
          </c:tx>
          <c:cat>
            <c:strRef>
              <c:f>Master!$A$2:$A$9</c:f>
              <c:strCache>
                <c:ptCount val="8"/>
                <c:pt idx="0">
                  <c:v>Blocked</c:v>
                </c:pt>
                <c:pt idx="1">
                  <c:v>Failed</c:v>
                </c:pt>
                <c:pt idx="2">
                  <c:v>N/A</c:v>
                </c:pt>
                <c:pt idx="3">
                  <c:v>No Run</c:v>
                </c:pt>
                <c:pt idx="4">
                  <c:v>Not Completed</c:v>
                </c:pt>
                <c:pt idx="5">
                  <c:v>Not Covered</c:v>
                </c:pt>
                <c:pt idx="6">
                  <c:v>Passed</c:v>
                </c:pt>
                <c:pt idx="7">
                  <c:v>Total</c:v>
                </c:pt>
              </c:strCache>
            </c:strRef>
          </c:cat>
          <c:val>
            <c:numRef>
              <c:f>Master!$B$2:$B$9</c:f>
              <c:numCache>
                <c:formatCode>General</c:formatCode>
                <c:ptCount val="8"/>
                <c:pt idx="0">
                  <c:v>1</c:v>
                </c:pt>
                <c:pt idx="1">
                  <c:v>53</c:v>
                </c:pt>
                <c:pt idx="2">
                  <c:v>169</c:v>
                </c:pt>
                <c:pt idx="3">
                  <c:v>30</c:v>
                </c:pt>
                <c:pt idx="4">
                  <c:v>7</c:v>
                </c:pt>
                <c:pt idx="5">
                  <c:v>282</c:v>
                </c:pt>
                <c:pt idx="6">
                  <c:v>13</c:v>
                </c:pt>
                <c:pt idx="7">
                  <c:v>555</c:v>
                </c:pt>
              </c:numCache>
            </c:numRef>
          </c:val>
        </c:ser>
        <c:axId val="57743232"/>
        <c:axId val="71255168"/>
      </c:barChart>
      <c:catAx>
        <c:axId val="57743232"/>
        <c:scaling>
          <c:orientation val="minMax"/>
        </c:scaling>
        <c:axPos val="b"/>
        <c:tickLblPos val="nextTo"/>
        <c:crossAx val="71255168"/>
        <c:crosses val="autoZero"/>
        <c:auto val="1"/>
        <c:lblAlgn val="ctr"/>
        <c:lblOffset val="100"/>
      </c:catAx>
      <c:valAx>
        <c:axId val="71255168"/>
        <c:scaling>
          <c:orientation val="minMax"/>
        </c:scaling>
        <c:axPos val="l"/>
        <c:majorGridlines/>
        <c:numFmt formatCode="General" sourceLinked="1"/>
        <c:tickLblPos val="nextTo"/>
        <c:crossAx val="57743232"/>
        <c:crosses val="autoZero"/>
        <c:crossBetween val="between"/>
      </c:valAx>
    </c:plotArea>
    <c:plotVisOnly val="1"/>
  </c:chart>
  <c:spPr>
    <a:ln>
      <a:solidFill>
        <a:prstClr val="black"/>
      </a:solidFill>
    </a:ln>
  </c:sp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/>
          <a:lstStyle/>
          <a:p>
            <a:pPr>
              <a:defRPr/>
            </a:pPr>
            <a:r>
              <a:rPr lang="en-US"/>
              <a:t>Test Case Count</a:t>
            </a:r>
          </a:p>
        </c:rich>
      </c:tx>
      <c:layout/>
    </c:title>
    <c:plotArea>
      <c:layout/>
      <c:barChart>
        <c:barDir val="col"/>
        <c:grouping val="clustered"/>
        <c:ser>
          <c:idx val="0"/>
          <c:order val="0"/>
          <c:tx>
            <c:strRef>
              <c:f>Master!$A$13:$A$17</c:f>
              <c:strCache>
                <c:ptCount val="1"/>
                <c:pt idx="0">
                  <c:v>1-Low 2-Medium 3-High 4-Critical Total</c:v>
                </c:pt>
              </c:strCache>
            </c:strRef>
          </c:tx>
          <c:cat>
            <c:strRef>
              <c:f>Master!$A$13:$A$17</c:f>
              <c:strCache>
                <c:ptCount val="5"/>
                <c:pt idx="0">
                  <c:v>1-Low</c:v>
                </c:pt>
                <c:pt idx="1">
                  <c:v>2-Medium</c:v>
                </c:pt>
                <c:pt idx="2">
                  <c:v>3-High</c:v>
                </c:pt>
                <c:pt idx="3">
                  <c:v>4-Critical</c:v>
                </c:pt>
                <c:pt idx="4">
                  <c:v>Total</c:v>
                </c:pt>
              </c:strCache>
            </c:strRef>
          </c:cat>
          <c:val>
            <c:numRef>
              <c:f>Master!$B$13:$B$17</c:f>
              <c:numCache>
                <c:formatCode>General</c:formatCode>
                <c:ptCount val="5"/>
                <c:pt idx="0">
                  <c:v>8</c:v>
                </c:pt>
                <c:pt idx="1">
                  <c:v>31</c:v>
                </c:pt>
                <c:pt idx="2">
                  <c:v>58</c:v>
                </c:pt>
                <c:pt idx="3">
                  <c:v>21</c:v>
                </c:pt>
                <c:pt idx="4">
                  <c:v>118</c:v>
                </c:pt>
              </c:numCache>
            </c:numRef>
          </c:val>
        </c:ser>
        <c:axId val="57930112"/>
        <c:axId val="57931648"/>
      </c:barChart>
      <c:catAx>
        <c:axId val="57930112"/>
        <c:scaling>
          <c:orientation val="minMax"/>
        </c:scaling>
        <c:axPos val="b"/>
        <c:tickLblPos val="nextTo"/>
        <c:crossAx val="57931648"/>
        <c:crosses val="autoZero"/>
        <c:auto val="1"/>
        <c:lblAlgn val="ctr"/>
        <c:lblOffset val="100"/>
      </c:catAx>
      <c:valAx>
        <c:axId val="57931648"/>
        <c:scaling>
          <c:orientation val="minMax"/>
        </c:scaling>
        <c:axPos val="l"/>
        <c:majorGridlines/>
        <c:numFmt formatCode="General" sourceLinked="1"/>
        <c:tickLblPos val="nextTo"/>
        <c:crossAx val="57930112"/>
        <c:crosses val="autoZero"/>
        <c:crossBetween val="between"/>
      </c:valAx>
    </c:plotArea>
    <c:plotVisOnly val="1"/>
  </c:chart>
  <c:spPr>
    <a:ln>
      <a:solidFill>
        <a:prstClr val="black"/>
      </a:solidFill>
    </a:ln>
  </c:sp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/>
          <a:lstStyle/>
          <a:p>
            <a:pPr>
              <a:defRPr/>
            </a:pPr>
            <a:r>
              <a:rPr lang="en-US"/>
              <a:t>Test Execution Summary</a:t>
            </a:r>
          </a:p>
        </c:rich>
      </c:tx>
      <c:layout/>
    </c:title>
    <c:plotArea>
      <c:layout/>
      <c:barChart>
        <c:barDir val="col"/>
        <c:grouping val="clustered"/>
        <c:ser>
          <c:idx val="0"/>
          <c:order val="0"/>
          <c:tx>
            <c:strRef>
              <c:f>Master!$D$2:$D$8</c:f>
              <c:strCache>
                <c:ptCount val="1"/>
                <c:pt idx="0">
                  <c:v>Blocked Failed N/A No Run Not Completed Passed Total</c:v>
                </c:pt>
              </c:strCache>
            </c:strRef>
          </c:tx>
          <c:cat>
            <c:strRef>
              <c:f>Master!$D$2:$D$8</c:f>
              <c:strCache>
                <c:ptCount val="7"/>
                <c:pt idx="0">
                  <c:v>Blocked</c:v>
                </c:pt>
                <c:pt idx="1">
                  <c:v>Failed</c:v>
                </c:pt>
                <c:pt idx="2">
                  <c:v>N/A</c:v>
                </c:pt>
                <c:pt idx="3">
                  <c:v>No Run</c:v>
                </c:pt>
                <c:pt idx="4">
                  <c:v>Not Completed</c:v>
                </c:pt>
                <c:pt idx="5">
                  <c:v>Passed</c:v>
                </c:pt>
                <c:pt idx="6">
                  <c:v>Total</c:v>
                </c:pt>
              </c:strCache>
            </c:strRef>
          </c:cat>
          <c:val>
            <c:numRef>
              <c:f>Master!$E$2:$E$8</c:f>
              <c:numCache>
                <c:formatCode>General</c:formatCode>
                <c:ptCount val="7"/>
                <c:pt idx="0">
                  <c:v>2</c:v>
                </c:pt>
                <c:pt idx="1">
                  <c:v>69</c:v>
                </c:pt>
                <c:pt idx="2">
                  <c:v>0</c:v>
                </c:pt>
                <c:pt idx="3">
                  <c:v>22</c:v>
                </c:pt>
                <c:pt idx="4">
                  <c:v>18</c:v>
                </c:pt>
                <c:pt idx="5">
                  <c:v>128</c:v>
                </c:pt>
                <c:pt idx="6">
                  <c:v>239</c:v>
                </c:pt>
              </c:numCache>
            </c:numRef>
          </c:val>
        </c:ser>
        <c:axId val="58037760"/>
        <c:axId val="58039296"/>
      </c:barChart>
      <c:catAx>
        <c:axId val="58037760"/>
        <c:scaling>
          <c:orientation val="minMax"/>
        </c:scaling>
        <c:axPos val="b"/>
        <c:tickLblPos val="nextTo"/>
        <c:crossAx val="58039296"/>
        <c:crosses val="autoZero"/>
        <c:auto val="1"/>
        <c:lblAlgn val="ctr"/>
        <c:lblOffset val="100"/>
      </c:catAx>
      <c:valAx>
        <c:axId val="58039296"/>
        <c:scaling>
          <c:orientation val="minMax"/>
        </c:scaling>
        <c:axPos val="l"/>
        <c:majorGridlines/>
        <c:numFmt formatCode="General" sourceLinked="1"/>
        <c:tickLblPos val="nextTo"/>
        <c:crossAx val="58037760"/>
        <c:crosses val="autoZero"/>
        <c:crossBetween val="between"/>
      </c:valAx>
      <c:spPr>
        <a:ln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a:ln>
      </c:spPr>
    </c:plotArea>
    <c:plotVisOnly val="1"/>
  </c:chart>
  <c:spPr>
    <a:ln>
      <a:solidFill>
        <a:schemeClr val="tx1"/>
      </a:solidFill>
    </a:ln>
  </c:spPr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/>
          <a:lstStyle/>
          <a:p>
            <a:pPr>
              <a:defRPr/>
            </a:pPr>
            <a:r>
              <a:rPr lang="en-US"/>
              <a:t>Execution Percentile</a:t>
            </a:r>
          </a:p>
        </c:rich>
      </c:tx>
      <c:layout>
        <c:manualLayout>
          <c:xMode val="edge"/>
          <c:yMode val="edge"/>
          <c:x val="0.14220822397200383"/>
          <c:y val="2.7777777777777901E-2"/>
        </c:manualLayout>
      </c:layout>
    </c:title>
    <c:view3D>
      <c:rotX val="30"/>
      <c:perspective val="30"/>
    </c:view3D>
    <c:plotArea>
      <c:layout/>
      <c:pie3DChart>
        <c:varyColors val="1"/>
        <c:ser>
          <c:idx val="0"/>
          <c:order val="0"/>
          <c:tx>
            <c:strRef>
              <c:f>Master!$D$2:$D$7</c:f>
              <c:strCache>
                <c:ptCount val="1"/>
                <c:pt idx="0">
                  <c:v>Blocked Failed N/A No Run Not Completed Passed</c:v>
                </c:pt>
              </c:strCache>
            </c:strRef>
          </c:tx>
          <c:explosion val="25"/>
          <c:dLbls>
            <c:showPercent val="1"/>
            <c:showLeaderLines val="1"/>
          </c:dLbls>
          <c:cat>
            <c:strRef>
              <c:f>Master!$D$2:$D$7</c:f>
              <c:strCache>
                <c:ptCount val="6"/>
                <c:pt idx="0">
                  <c:v>Blocked</c:v>
                </c:pt>
                <c:pt idx="1">
                  <c:v>Failed</c:v>
                </c:pt>
                <c:pt idx="2">
                  <c:v>N/A</c:v>
                </c:pt>
                <c:pt idx="3">
                  <c:v>No Run</c:v>
                </c:pt>
                <c:pt idx="4">
                  <c:v>Not Completed</c:v>
                </c:pt>
                <c:pt idx="5">
                  <c:v>Passed</c:v>
                </c:pt>
              </c:strCache>
            </c:strRef>
          </c:cat>
          <c:val>
            <c:numRef>
              <c:f>Master!$E$2:$E$7</c:f>
              <c:numCache>
                <c:formatCode>General</c:formatCode>
                <c:ptCount val="6"/>
                <c:pt idx="0">
                  <c:v>2</c:v>
                </c:pt>
                <c:pt idx="1">
                  <c:v>69</c:v>
                </c:pt>
                <c:pt idx="2">
                  <c:v>0</c:v>
                </c:pt>
                <c:pt idx="3">
                  <c:v>22</c:v>
                </c:pt>
                <c:pt idx="4">
                  <c:v>18</c:v>
                </c:pt>
                <c:pt idx="5">
                  <c:v>128</c:v>
                </c:pt>
              </c:numCache>
            </c:numRef>
          </c:val>
        </c:ser>
      </c:pie3DChart>
    </c:plotArea>
    <c:legend>
      <c:legendPos val="r"/>
      <c:layout/>
      <c:txPr>
        <a:bodyPr/>
        <a:lstStyle/>
        <a:p>
          <a:pPr rtl="0">
            <a:defRPr/>
          </a:pPr>
          <a:endParaRPr lang="en-US"/>
        </a:p>
      </c:txPr>
    </c:legend>
    <c:plotVisOnly val="1"/>
  </c:chart>
  <c:spPr>
    <a:ln>
      <a:solidFill>
        <a:prstClr val="black"/>
      </a:solidFill>
    </a:ln>
  </c:spPr>
  <c:externalData r:id="rId1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/>
          <a:lstStyle/>
          <a:p>
            <a:pPr>
              <a:defRPr/>
            </a:pPr>
            <a:r>
              <a:rPr lang="en-US"/>
              <a:t>Pass - Fail Status</a:t>
            </a:r>
          </a:p>
        </c:rich>
      </c:tx>
      <c:layout/>
    </c:title>
    <c:plotArea>
      <c:layout/>
      <c:pieChart>
        <c:varyColors val="1"/>
        <c:ser>
          <c:idx val="0"/>
          <c:order val="0"/>
          <c:tx>
            <c:strRef>
              <c:f>Master!$G$2:$G$3</c:f>
              <c:strCache>
                <c:ptCount val="1"/>
                <c:pt idx="0">
                  <c:v>Failed Passed</c:v>
                </c:pt>
              </c:strCache>
            </c:strRef>
          </c:tx>
          <c:explosion val="25"/>
          <c:dLbls>
            <c:showPercent val="1"/>
            <c:separator>
</c:separator>
            <c:showLeaderLines val="1"/>
          </c:dLbls>
          <c:cat>
            <c:strRef>
              <c:f>Master!$G$2:$G$3</c:f>
              <c:strCache>
                <c:ptCount val="2"/>
                <c:pt idx="0">
                  <c:v>Failed</c:v>
                </c:pt>
                <c:pt idx="1">
                  <c:v>Passed</c:v>
                </c:pt>
              </c:strCache>
            </c:strRef>
          </c:cat>
          <c:val>
            <c:numRef>
              <c:f>Master!$H$2:$H$3</c:f>
              <c:numCache>
                <c:formatCode>General</c:formatCode>
                <c:ptCount val="2"/>
                <c:pt idx="0">
                  <c:v>69</c:v>
                </c:pt>
                <c:pt idx="1">
                  <c:v>128</c:v>
                </c:pt>
              </c:numCache>
            </c:numRef>
          </c:val>
        </c:ser>
        <c:firstSliceAng val="0"/>
      </c:pieChart>
    </c:plotArea>
    <c:legend>
      <c:legendPos val="r"/>
      <c:layout/>
      <c:txPr>
        <a:bodyPr/>
        <a:lstStyle/>
        <a:p>
          <a:pPr rtl="0">
            <a:defRPr/>
          </a:pPr>
          <a:endParaRPr lang="en-US"/>
        </a:p>
      </c:txPr>
    </c:legend>
    <c:plotVisOnly val="1"/>
  </c:chart>
  <c:spPr>
    <a:ln>
      <a:solidFill>
        <a:prstClr val="black"/>
      </a:solidFill>
    </a:ln>
  </c:spPr>
  <c:externalData r:id="rId1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/>
          <a:lstStyle/>
          <a:p>
            <a:pPr>
              <a:defRPr/>
            </a:pPr>
            <a:r>
              <a:rPr lang="en-US"/>
              <a:t>Defect</a:t>
            </a:r>
            <a:r>
              <a:rPr lang="en-US" baseline="0"/>
              <a:t> Status</a:t>
            </a:r>
            <a:endParaRPr lang="en-US"/>
          </a:p>
        </c:rich>
      </c:tx>
      <c:layout/>
    </c:title>
    <c:plotArea>
      <c:layout/>
      <c:barChart>
        <c:barDir val="col"/>
        <c:grouping val="clustered"/>
        <c:ser>
          <c:idx val="0"/>
          <c:order val="0"/>
          <c:tx>
            <c:strRef>
              <c:f>Master!$D$13:$D$19</c:f>
              <c:strCache>
                <c:ptCount val="1"/>
                <c:pt idx="0">
                  <c:v>Deferred Closed Fixed New Open Rejected Reopen</c:v>
                </c:pt>
              </c:strCache>
            </c:strRef>
          </c:tx>
          <c:cat>
            <c:strRef>
              <c:f>Master!$D$13:$D$19</c:f>
              <c:strCache>
                <c:ptCount val="7"/>
                <c:pt idx="0">
                  <c:v>Deferred</c:v>
                </c:pt>
                <c:pt idx="1">
                  <c:v>Closed</c:v>
                </c:pt>
                <c:pt idx="2">
                  <c:v>Fixed</c:v>
                </c:pt>
                <c:pt idx="3">
                  <c:v>New</c:v>
                </c:pt>
                <c:pt idx="4">
                  <c:v>Open</c:v>
                </c:pt>
                <c:pt idx="5">
                  <c:v>Rejected</c:v>
                </c:pt>
                <c:pt idx="6">
                  <c:v>Reopen</c:v>
                </c:pt>
              </c:strCache>
            </c:strRef>
          </c:cat>
          <c:val>
            <c:numRef>
              <c:f>Master!$E$13:$E$19</c:f>
              <c:numCache>
                <c:formatCode>General</c:formatCode>
                <c:ptCount val="7"/>
                <c:pt idx="0">
                  <c:v>1</c:v>
                </c:pt>
                <c:pt idx="1">
                  <c:v>10</c:v>
                </c:pt>
                <c:pt idx="2">
                  <c:v>1</c:v>
                </c:pt>
                <c:pt idx="3">
                  <c:v>18</c:v>
                </c:pt>
                <c:pt idx="4">
                  <c:v>27</c:v>
                </c:pt>
                <c:pt idx="5">
                  <c:v>1</c:v>
                </c:pt>
                <c:pt idx="6">
                  <c:v>2</c:v>
                </c:pt>
              </c:numCache>
            </c:numRef>
          </c:val>
        </c:ser>
        <c:axId val="57830784"/>
        <c:axId val="57836672"/>
      </c:barChart>
      <c:catAx>
        <c:axId val="57830784"/>
        <c:scaling>
          <c:orientation val="minMax"/>
        </c:scaling>
        <c:axPos val="b"/>
        <c:tickLblPos val="nextTo"/>
        <c:crossAx val="57836672"/>
        <c:crosses val="autoZero"/>
        <c:auto val="1"/>
        <c:lblAlgn val="ctr"/>
        <c:lblOffset val="100"/>
      </c:catAx>
      <c:valAx>
        <c:axId val="57836672"/>
        <c:scaling>
          <c:orientation val="minMax"/>
        </c:scaling>
        <c:axPos val="l"/>
        <c:majorGridlines/>
        <c:numFmt formatCode="General" sourceLinked="1"/>
        <c:tickLblPos val="nextTo"/>
        <c:crossAx val="57830784"/>
        <c:crosses val="autoZero"/>
        <c:crossBetween val="between"/>
      </c:valAx>
      <c:spPr>
        <a:ln>
          <a:solidFill>
            <a:schemeClr val="tx1"/>
          </a:solidFill>
        </a:ln>
      </c:spPr>
    </c:plotArea>
    <c:plotVisOnly val="1"/>
  </c:chart>
  <c:spPr>
    <a:ln>
      <a:solidFill>
        <a:schemeClr val="tx1"/>
      </a:solidFill>
    </a:ln>
  </c:spPr>
  <c:externalData r:id="rId1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/>
          <a:lstStyle/>
          <a:p>
            <a:pPr>
              <a:defRPr/>
            </a:pPr>
            <a:r>
              <a:rPr lang="en-US"/>
              <a:t>Defect Age</a:t>
            </a:r>
          </a:p>
        </c:rich>
      </c:tx>
      <c:layout/>
    </c:title>
    <c:plotArea>
      <c:layout/>
      <c:barChart>
        <c:barDir val="col"/>
        <c:grouping val="clustered"/>
        <c:ser>
          <c:idx val="0"/>
          <c:order val="0"/>
          <c:tx>
            <c:strRef>
              <c:f>Master!$A$25:$A$26</c:f>
              <c:strCache>
                <c:ptCount val="1"/>
                <c:pt idx="0">
                  <c:v>Age&lt;=1 wk Age&gt; 1wk</c:v>
                </c:pt>
              </c:strCache>
            </c:strRef>
          </c:tx>
          <c:cat>
            <c:strRef>
              <c:f>Master!$A$25:$A$26</c:f>
              <c:strCache>
                <c:ptCount val="2"/>
                <c:pt idx="0">
                  <c:v>Age&lt;=1 wk</c:v>
                </c:pt>
                <c:pt idx="1">
                  <c:v>Age&gt; 1wk</c:v>
                </c:pt>
              </c:strCache>
            </c:strRef>
          </c:cat>
          <c:val>
            <c:numRef>
              <c:f>Master!$B$25:$B$26</c:f>
              <c:numCache>
                <c:formatCode>General</c:formatCode>
                <c:ptCount val="2"/>
                <c:pt idx="0">
                  <c:v>4</c:v>
                </c:pt>
                <c:pt idx="1">
                  <c:v>56</c:v>
                </c:pt>
              </c:numCache>
            </c:numRef>
          </c:val>
        </c:ser>
        <c:axId val="57864576"/>
        <c:axId val="57866112"/>
      </c:barChart>
      <c:catAx>
        <c:axId val="57864576"/>
        <c:scaling>
          <c:orientation val="minMax"/>
        </c:scaling>
        <c:axPos val="b"/>
        <c:tickLblPos val="nextTo"/>
        <c:crossAx val="57866112"/>
        <c:crosses val="autoZero"/>
        <c:auto val="1"/>
        <c:lblAlgn val="ctr"/>
        <c:lblOffset val="100"/>
      </c:catAx>
      <c:valAx>
        <c:axId val="57866112"/>
        <c:scaling>
          <c:orientation val="minMax"/>
        </c:scaling>
        <c:axPos val="l"/>
        <c:majorGridlines/>
        <c:numFmt formatCode="General" sourceLinked="1"/>
        <c:tickLblPos val="nextTo"/>
        <c:crossAx val="57864576"/>
        <c:crosses val="autoZero"/>
        <c:crossBetween val="between"/>
      </c:valAx>
    </c:plotArea>
    <c:plotVisOnly val="1"/>
  </c:chart>
  <c:spPr>
    <a:ln>
      <a:solidFill>
        <a:prstClr val="black"/>
      </a:solidFill>
    </a:ln>
  </c:spPr>
  <c:externalData r:id="rId1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/>
          <a:lstStyle/>
          <a:p>
            <a:pPr>
              <a:defRPr/>
            </a:pPr>
            <a:r>
              <a:rPr lang="en-US"/>
              <a:t>Defect Status</a:t>
            </a:r>
            <a:r>
              <a:rPr lang="en-US" baseline="0"/>
              <a:t> Percentile</a:t>
            </a:r>
            <a:endParaRPr lang="en-US"/>
          </a:p>
        </c:rich>
      </c:tx>
      <c:layout/>
    </c:title>
    <c:view3D>
      <c:rotX val="30"/>
      <c:perspective val="30"/>
    </c:view3D>
    <c:plotArea>
      <c:layout/>
      <c:pie3DChart>
        <c:varyColors val="1"/>
        <c:ser>
          <c:idx val="0"/>
          <c:order val="0"/>
          <c:tx>
            <c:strRef>
              <c:f>Master!$D$13:$D$19</c:f>
              <c:strCache>
                <c:ptCount val="1"/>
                <c:pt idx="0">
                  <c:v>Deferred Closed Fixed New Open Rejected Reopen</c:v>
                </c:pt>
              </c:strCache>
            </c:strRef>
          </c:tx>
          <c:dLbls>
            <c:showPercent val="1"/>
            <c:separator>
</c:separator>
            <c:showLeaderLines val="1"/>
          </c:dLbls>
          <c:cat>
            <c:strRef>
              <c:f>Master!$D$13:$D$19</c:f>
              <c:strCache>
                <c:ptCount val="7"/>
                <c:pt idx="0">
                  <c:v>Deferred</c:v>
                </c:pt>
                <c:pt idx="1">
                  <c:v>Closed</c:v>
                </c:pt>
                <c:pt idx="2">
                  <c:v>Fixed</c:v>
                </c:pt>
                <c:pt idx="3">
                  <c:v>New</c:v>
                </c:pt>
                <c:pt idx="4">
                  <c:v>Open</c:v>
                </c:pt>
                <c:pt idx="5">
                  <c:v>Rejected</c:v>
                </c:pt>
                <c:pt idx="6">
                  <c:v>Reopen</c:v>
                </c:pt>
              </c:strCache>
            </c:strRef>
          </c:cat>
          <c:val>
            <c:numRef>
              <c:f>Master!$E$13:$E$19</c:f>
              <c:numCache>
                <c:formatCode>General</c:formatCode>
                <c:ptCount val="7"/>
                <c:pt idx="0">
                  <c:v>1</c:v>
                </c:pt>
                <c:pt idx="1">
                  <c:v>10</c:v>
                </c:pt>
                <c:pt idx="2">
                  <c:v>1</c:v>
                </c:pt>
                <c:pt idx="3">
                  <c:v>18</c:v>
                </c:pt>
                <c:pt idx="4">
                  <c:v>27</c:v>
                </c:pt>
                <c:pt idx="5">
                  <c:v>1</c:v>
                </c:pt>
                <c:pt idx="6">
                  <c:v>2</c:v>
                </c:pt>
              </c:numCache>
            </c:numRef>
          </c:val>
        </c:ser>
      </c:pie3DChart>
    </c:plotArea>
    <c:legend>
      <c:legendPos val="r"/>
      <c:layout/>
      <c:txPr>
        <a:bodyPr/>
        <a:lstStyle/>
        <a:p>
          <a:pPr rtl="0">
            <a:defRPr/>
          </a:pPr>
          <a:endParaRPr lang="en-US"/>
        </a:p>
      </c:txPr>
    </c:legend>
    <c:plotVisOnly val="1"/>
  </c:chart>
  <c:spPr>
    <a:ln>
      <a:solidFill>
        <a:schemeClr val="tx1"/>
      </a:solidFill>
    </a:ln>
  </c:spPr>
  <c:externalData r:id="rId1"/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/>
          <a:lstStyle/>
          <a:p>
            <a:pPr>
              <a:defRPr/>
            </a:pPr>
            <a:r>
              <a:rPr lang="en-US"/>
              <a:t>Defect Severity</a:t>
            </a:r>
          </a:p>
        </c:rich>
      </c:tx>
      <c:layout/>
    </c:title>
    <c:view3D>
      <c:rotX val="30"/>
      <c:perspective val="30"/>
    </c:view3D>
    <c:plotArea>
      <c:layout/>
      <c:pie3DChart>
        <c:varyColors val="1"/>
        <c:ser>
          <c:idx val="0"/>
          <c:order val="0"/>
          <c:tx>
            <c:strRef>
              <c:f>Master!$D$25:$D$28</c:f>
              <c:strCache>
                <c:ptCount val="1"/>
                <c:pt idx="0">
                  <c:v>1-Low 2-Medium 3-High 4- Critical</c:v>
                </c:pt>
              </c:strCache>
            </c:strRef>
          </c:tx>
          <c:dLbls>
            <c:showPercent val="1"/>
            <c:showLeaderLines val="1"/>
          </c:dLbls>
          <c:cat>
            <c:strRef>
              <c:f>Master!$D$25:$D$28</c:f>
              <c:strCache>
                <c:ptCount val="4"/>
                <c:pt idx="0">
                  <c:v>1-Low</c:v>
                </c:pt>
                <c:pt idx="1">
                  <c:v>2-Medium</c:v>
                </c:pt>
                <c:pt idx="2">
                  <c:v>3-High</c:v>
                </c:pt>
                <c:pt idx="3">
                  <c:v>4- Critical</c:v>
                </c:pt>
              </c:strCache>
            </c:strRef>
          </c:cat>
          <c:val>
            <c:numRef>
              <c:f>Master!$E$25:$E$28</c:f>
              <c:numCache>
                <c:formatCode>General</c:formatCode>
                <c:ptCount val="4"/>
                <c:pt idx="0">
                  <c:v>5</c:v>
                </c:pt>
                <c:pt idx="1">
                  <c:v>13</c:v>
                </c:pt>
                <c:pt idx="2">
                  <c:v>15</c:v>
                </c:pt>
                <c:pt idx="3">
                  <c:v>2</c:v>
                </c:pt>
              </c:numCache>
            </c:numRef>
          </c:val>
        </c:ser>
      </c:pie3DChart>
    </c:plotArea>
    <c:legend>
      <c:legendPos val="r"/>
      <c:layout/>
      <c:txPr>
        <a:bodyPr/>
        <a:lstStyle/>
        <a:p>
          <a:pPr rtl="0">
            <a:defRPr/>
          </a:pPr>
          <a:endParaRPr lang="en-US"/>
        </a:p>
      </c:txPr>
    </c:legend>
    <c:plotVisOnly val="1"/>
  </c:chart>
  <c:spPr>
    <a:ln>
      <a:solidFill>
        <a:prstClr val="black"/>
      </a:solidFill>
    </a:ln>
  </c:spPr>
  <c:externalData r:id="rId1"/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4E72329F-83E0-43B0-BB92-7DA259D3F2B4}" type="datetimeFigureOut">
              <a:rPr lang="en-US"/>
              <a:pPr>
                <a:defRPr/>
              </a:pPr>
              <a:t>3/28/2013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049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dirty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16425"/>
            <a:ext cx="5486400" cy="41830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2971800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829675"/>
            <a:ext cx="2971800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CE119481-20B7-4438-8DC1-E964963186B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smtClean="0"/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87BE0EB-382D-422A-B9F9-0CFE3660EC3A}" type="slidenum">
              <a:rPr lang="en-US" smtClean="0">
                <a:cs typeface="Arial" charset="0"/>
              </a:rPr>
              <a:pPr/>
              <a:t>1</a:t>
            </a:fld>
            <a:endParaRPr lang="en-US" smtClean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defTabSz="863600" eaLnBrk="1" hangingPunct="1"/>
            <a:endParaRPr lang="en-US" smtClean="0"/>
          </a:p>
          <a:p>
            <a:pPr defTabSz="863600" eaLnBrk="1" hangingPunct="1"/>
            <a:endParaRPr lang="en-US" smtClean="0"/>
          </a:p>
        </p:txBody>
      </p:sp>
      <p:sp>
        <p:nvSpPr>
          <p:cNvPr id="174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97C8A14-83E1-4262-BBB0-D9C662A34A36}" type="slidenum">
              <a:rPr lang="en-US" smtClean="0">
                <a:cs typeface="Arial" charset="0"/>
              </a:rPr>
              <a:pPr/>
              <a:t>2</a:t>
            </a:fld>
            <a:endParaRPr lang="en-US" smtClean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defTabSz="863600" eaLnBrk="1" hangingPunct="1"/>
            <a:endParaRPr lang="en-US" smtClean="0"/>
          </a:p>
          <a:p>
            <a:pPr defTabSz="863600" eaLnBrk="1" hangingPunct="1"/>
            <a:endParaRPr lang="en-US" smtClean="0"/>
          </a:p>
        </p:txBody>
      </p:sp>
      <p:sp>
        <p:nvSpPr>
          <p:cNvPr id="174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97C8A14-83E1-4262-BBB0-D9C662A34A36}" type="slidenum">
              <a:rPr lang="en-US" smtClean="0">
                <a:cs typeface="Arial" charset="0"/>
              </a:rPr>
              <a:pPr/>
              <a:t>3</a:t>
            </a:fld>
            <a:endParaRPr lang="en-US" smtClean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defTabSz="863600" eaLnBrk="1" hangingPunct="1"/>
            <a:endParaRPr lang="en-US" smtClean="0"/>
          </a:p>
          <a:p>
            <a:pPr defTabSz="863600" eaLnBrk="1" hangingPunct="1"/>
            <a:endParaRPr lang="en-US" smtClean="0"/>
          </a:p>
        </p:txBody>
      </p:sp>
      <p:sp>
        <p:nvSpPr>
          <p:cNvPr id="174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97C8A14-83E1-4262-BBB0-D9C662A34A36}" type="slidenum">
              <a:rPr lang="en-US" smtClean="0">
                <a:cs typeface="Arial" charset="0"/>
              </a:rPr>
              <a:pPr/>
              <a:t>4</a:t>
            </a:fld>
            <a:endParaRPr lang="en-US" smtClean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defTabSz="863600" eaLnBrk="1" hangingPunct="1"/>
            <a:endParaRPr lang="en-US" smtClean="0"/>
          </a:p>
          <a:p>
            <a:pPr defTabSz="863600" eaLnBrk="1" hangingPunct="1"/>
            <a:endParaRPr lang="en-US" smtClean="0"/>
          </a:p>
        </p:txBody>
      </p:sp>
      <p:sp>
        <p:nvSpPr>
          <p:cNvPr id="174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97C8A14-83E1-4262-BBB0-D9C662A34A36}" type="slidenum">
              <a:rPr lang="en-US" smtClean="0">
                <a:cs typeface="Arial" charset="0"/>
              </a:rPr>
              <a:pPr/>
              <a:t>5</a:t>
            </a:fld>
            <a:endParaRPr lang="en-US" smtClean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defTabSz="863600" eaLnBrk="1" hangingPunct="1"/>
            <a:endParaRPr lang="en-US" smtClean="0"/>
          </a:p>
          <a:p>
            <a:pPr defTabSz="863600" eaLnBrk="1" hangingPunct="1"/>
            <a:endParaRPr lang="en-US" smtClean="0"/>
          </a:p>
        </p:txBody>
      </p:sp>
      <p:sp>
        <p:nvSpPr>
          <p:cNvPr id="174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97C8A14-83E1-4262-BBB0-D9C662A34A36}" type="slidenum">
              <a:rPr lang="en-US" smtClean="0">
                <a:cs typeface="Arial" charset="0"/>
              </a:rPr>
              <a:pPr/>
              <a:t>6</a:t>
            </a:fld>
            <a:endParaRPr lang="en-US" smtClean="0">
              <a:cs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49C5C3-9AFF-43AC-813F-5F90276E049C}" type="datetime1">
              <a:rPr lang="en-US"/>
              <a:pPr>
                <a:defRPr/>
              </a:pPr>
              <a:t>3/28/2013</a:t>
            </a:fld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6C4140-330D-48E8-9A45-F349DE44B43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QA Services - Let Us Help You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DF430A-F9AC-46DD-8CF0-0E5FB0AA951E}" type="datetime1">
              <a:rPr lang="en-US"/>
              <a:pPr>
                <a:defRPr/>
              </a:pPr>
              <a:t>3/28/2013</a:t>
            </a:fld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040A62-1645-41BE-AF21-FB253E51316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QA Services - Let Us Help You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4A1C3B-5F9F-4429-A458-FE9332421963}" type="datetime1">
              <a:rPr lang="en-US"/>
              <a:pPr>
                <a:defRPr/>
              </a:pPr>
              <a:t>3/28/2013</a:t>
            </a:fld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C5FF93-46C8-41B8-8E84-56A5D835B3A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QA Services - Let Us Help You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143000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46A5B2-B1D4-4892-BBEA-6467D580E123}" type="datetime1">
              <a:rPr lang="en-US"/>
              <a:pPr>
                <a:defRPr/>
              </a:pPr>
              <a:t>3/28/2013</a:t>
            </a:fld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C1C04B-6699-44AB-90AC-E36105108BD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QA Services - Let Us Help You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DA1F67-68F7-4181-8B3A-06A46494381F}" type="datetime1">
              <a:rPr lang="en-US"/>
              <a:pPr>
                <a:defRPr/>
              </a:pPr>
              <a:t>3/28/2013</a:t>
            </a:fld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44F8B9-603B-4743-833B-CF79ECC0437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QA Services - Let Us Help You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7EFCC9-34E1-4507-9594-2FC10C0EC555}" type="datetime1">
              <a:rPr lang="en-US"/>
              <a:pPr>
                <a:defRPr/>
              </a:pPr>
              <a:t>3/28/2013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0211A5-CA6A-439D-92C0-329F612D2B1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QA Services - Let Us Help You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372E23-F6B7-46F4-8ADE-9D53EB3AF13C}" type="datetime1">
              <a:rPr lang="en-US"/>
              <a:pPr>
                <a:defRPr/>
              </a:pPr>
              <a:t>3/28/2013</a:t>
            </a:fld>
            <a:endParaRPr lang="en-US" dirty="0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F206DA-0D12-4418-9914-907650AE90A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QA Services - Let Us Help You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C4D0E7-853B-4396-B1E7-CE7A09F4FBCE}" type="datetime1">
              <a:rPr lang="en-US"/>
              <a:pPr>
                <a:defRPr/>
              </a:pPr>
              <a:t>3/28/2013</a:t>
            </a:fld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DD0CD1-41A4-455D-BBBF-6D91223AB0E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QA Services - Let Us Help You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B0A506-65E5-4E35-8E22-09901BA3B9CE}" type="datetime1">
              <a:rPr lang="en-US"/>
              <a:pPr>
                <a:defRPr/>
              </a:pPr>
              <a:t>3/28/2013</a:t>
            </a:fld>
            <a:endParaRPr lang="en-US" dirty="0"/>
          </a:p>
        </p:txBody>
      </p:sp>
      <p:sp>
        <p:nvSpPr>
          <p:cNvPr id="3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8AA9A3-3F35-4850-8E3A-544EB87F42B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QA Services - Let Us Help You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C8D187-E8E5-4F2E-835C-4F231DA9AE6E}" type="datetime1">
              <a:rPr lang="en-US"/>
              <a:pPr>
                <a:defRPr/>
              </a:pPr>
              <a:t>3/28/2013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C62D16-D455-47E1-A21D-B0589167C61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QA Services - Let Us Help You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21F7EC-878D-444F-A0FF-7498F65B6E82}" type="datetime1">
              <a:rPr lang="en-US"/>
              <a:pPr>
                <a:defRPr/>
              </a:pPr>
              <a:t>3/28/2013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839F3B-199E-418C-AF10-6D6FA491F64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QA Services - Let Us Help You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7338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2504B617-1564-42FD-AF75-305D649E6B65}" type="datetime1">
              <a:rPr lang="en-US"/>
              <a:pPr>
                <a:defRPr/>
              </a:pPr>
              <a:t>3/28/2013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E527B406-2CCC-4E8F-9619-FA887D94441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019800"/>
            <a:ext cx="6096000" cy="365125"/>
          </a:xfrm>
          <a:prstGeom prst="rect">
            <a:avLst/>
          </a:prstGeom>
        </p:spPr>
        <p:txBody>
          <a:bodyPr/>
          <a:lstStyle>
            <a:lvl1pPr>
              <a:defRPr sz="2800" b="0" i="1" baseline="0">
                <a:solidFill>
                  <a:schemeClr val="tx1">
                    <a:lumMod val="50000"/>
                    <a:lumOff val="50000"/>
                  </a:schemeClr>
                </a:solidFill>
                <a:cs typeface="+mn-cs"/>
              </a:defRPr>
            </a:lvl1pPr>
          </a:lstStyle>
          <a:p>
            <a:pPr>
              <a:defRPr/>
            </a:pPr>
            <a:r>
              <a:rPr lang="en-US"/>
              <a:t>QA Services - Let Us Help You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5" Type="http://schemas.openxmlformats.org/officeDocument/2006/relationships/chart" Target="../charts/chart5.xml"/><Relationship Id="rId4" Type="http://schemas.openxmlformats.org/officeDocument/2006/relationships/chart" Target="../charts/char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9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ctrTitle"/>
          </p:nvPr>
        </p:nvSpPr>
        <p:spPr>
          <a:xfrm>
            <a:off x="304800" y="2130425"/>
            <a:ext cx="8153400" cy="1470025"/>
          </a:xfrm>
        </p:spPr>
        <p:txBody>
          <a:bodyPr/>
          <a:lstStyle/>
          <a:p>
            <a:pPr eaLnBrk="1" hangingPunct="1"/>
            <a:r>
              <a:rPr lang="en-US" sz="28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FNFG </a:t>
            </a:r>
            <a:r>
              <a:rPr lang="en-US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/>
            </a:r>
            <a:br>
              <a:rPr lang="en-US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</a:br>
            <a:r>
              <a:rPr lang="en-US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Project Dashboard Sample</a:t>
            </a:r>
            <a:br>
              <a:rPr lang="en-US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</a:br>
            <a:r>
              <a:rPr lang="en-US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/>
            </a:r>
            <a:br>
              <a:rPr lang="en-US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</a:br>
            <a:endParaRPr lang="en-US" sz="1800" u="sng" dirty="0" smtClean="0"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" y="5410200"/>
            <a:ext cx="2514600" cy="381000"/>
          </a:xfrm>
        </p:spPr>
        <p:txBody>
          <a:bodyPr>
            <a:normAutofit/>
          </a:bodyPr>
          <a:lstStyle/>
          <a:p>
            <a:pPr algn="l" eaLnBrk="1" hangingPunct="1"/>
            <a:r>
              <a:rPr lang="en-US" sz="16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AUG 24, 2012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52400" y="6248400"/>
            <a:ext cx="6172200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b="1" i="1" dirty="0" smtClean="0"/>
              <a:t> </a:t>
            </a:r>
            <a:r>
              <a:rPr lang="en-US" sz="1000" b="1" i="1" dirty="0" smtClean="0"/>
              <a:t>Template </a:t>
            </a:r>
            <a:r>
              <a:rPr lang="en-US" sz="1000" b="1" i="1" dirty="0" smtClean="0"/>
              <a:t>Version 1.0</a:t>
            </a:r>
          </a:p>
          <a:p>
            <a:r>
              <a:rPr lang="en-US" sz="1000" b="1" i="1" dirty="0" smtClean="0"/>
              <a:t>ULC Version </a:t>
            </a:r>
            <a:r>
              <a:rPr lang="en-US" sz="1000" b="1" i="1" dirty="0" smtClean="0"/>
              <a:t>2.0</a:t>
            </a:r>
            <a:endParaRPr lang="en-US" sz="1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Title 3"/>
          <p:cNvSpPr txBox="1">
            <a:spLocks/>
          </p:cNvSpPr>
          <p:nvPr/>
        </p:nvSpPr>
        <p:spPr bwMode="auto">
          <a:xfrm>
            <a:off x="457200" y="0"/>
            <a:ext cx="8305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US" sz="2800" b="1" dirty="0" smtClean="0">
                <a:latin typeface="Calibri" pitchFamily="34" charset="0"/>
              </a:rPr>
              <a:t>Requirements and Test Case Summary</a:t>
            </a:r>
            <a:endParaRPr lang="en-US" sz="2800" b="1" dirty="0">
              <a:latin typeface="Calibri" pitchFamily="34" charset="0"/>
            </a:endParaRPr>
          </a:p>
        </p:txBody>
      </p:sp>
      <p:sp>
        <p:nvSpPr>
          <p:cNvPr id="16386" name="Rectangle 1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6387" name="Title 3"/>
          <p:cNvSpPr txBox="1">
            <a:spLocks/>
          </p:cNvSpPr>
          <p:nvPr/>
        </p:nvSpPr>
        <p:spPr bwMode="auto">
          <a:xfrm>
            <a:off x="228600" y="1143000"/>
            <a:ext cx="8915400" cy="510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sz="1600" dirty="0"/>
          </a:p>
        </p:txBody>
      </p:sp>
      <p:sp>
        <p:nvSpPr>
          <p:cNvPr id="18" name="Rectangle 17"/>
          <p:cNvSpPr/>
          <p:nvPr/>
        </p:nvSpPr>
        <p:spPr>
          <a:xfrm>
            <a:off x="304800" y="685801"/>
            <a:ext cx="868680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>
                <a:solidFill>
                  <a:srgbClr val="0070C0"/>
                </a:solidFill>
                <a:latin typeface="David" pitchFamily="34" charset="-79"/>
                <a:cs typeface="David" pitchFamily="34" charset="-79"/>
              </a:rPr>
              <a:t>                  </a:t>
            </a:r>
          </a:p>
          <a:p>
            <a:endParaRPr lang="en-US" b="1" dirty="0" smtClean="0">
              <a:solidFill>
                <a:srgbClr val="0070C0"/>
              </a:solidFill>
              <a:latin typeface="David" pitchFamily="34" charset="-79"/>
              <a:cs typeface="David" pitchFamily="34" charset="-79"/>
            </a:endParaRPr>
          </a:p>
          <a:p>
            <a:endParaRPr lang="en-US" b="1" dirty="0" smtClean="0">
              <a:solidFill>
                <a:srgbClr val="0070C0"/>
              </a:solidFill>
              <a:latin typeface="David" pitchFamily="34" charset="-79"/>
              <a:cs typeface="David" pitchFamily="34" charset="-79"/>
            </a:endParaRPr>
          </a:p>
          <a:p>
            <a:endParaRPr lang="en-US" b="1" dirty="0" smtClean="0">
              <a:solidFill>
                <a:srgbClr val="0070C0"/>
              </a:solidFill>
              <a:latin typeface="David" pitchFamily="34" charset="-79"/>
              <a:cs typeface="David" pitchFamily="34" charset="-79"/>
            </a:endParaRPr>
          </a:p>
          <a:p>
            <a:endParaRPr lang="en-US" b="1" dirty="0" smtClean="0">
              <a:solidFill>
                <a:srgbClr val="0070C0"/>
              </a:solidFill>
              <a:latin typeface="David" pitchFamily="34" charset="-79"/>
              <a:cs typeface="David" pitchFamily="34" charset="-79"/>
            </a:endParaRPr>
          </a:p>
          <a:p>
            <a:endParaRPr lang="en-US" b="1" dirty="0" smtClean="0">
              <a:solidFill>
                <a:srgbClr val="0070C0"/>
              </a:solidFill>
              <a:latin typeface="David" pitchFamily="34" charset="-79"/>
              <a:cs typeface="David" pitchFamily="34" charset="-79"/>
            </a:endParaRPr>
          </a:p>
          <a:p>
            <a:endParaRPr lang="en-US" b="1" dirty="0" smtClean="0">
              <a:solidFill>
                <a:srgbClr val="0070C0"/>
              </a:solidFill>
              <a:latin typeface="David" pitchFamily="34" charset="-79"/>
              <a:cs typeface="David" pitchFamily="34" charset="-79"/>
            </a:endParaRPr>
          </a:p>
          <a:p>
            <a:endParaRPr lang="en-US" dirty="0"/>
          </a:p>
        </p:txBody>
      </p:sp>
      <p:graphicFrame>
        <p:nvGraphicFramePr>
          <p:cNvPr id="11" name="Chart 10"/>
          <p:cNvGraphicFramePr/>
          <p:nvPr/>
        </p:nvGraphicFramePr>
        <p:xfrm>
          <a:off x="457200" y="533400"/>
          <a:ext cx="83058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2" name="Chart 11"/>
          <p:cNvGraphicFramePr/>
          <p:nvPr/>
        </p:nvGraphicFramePr>
        <p:xfrm>
          <a:off x="457200" y="3429000"/>
          <a:ext cx="83058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152400" y="6248400"/>
            <a:ext cx="6172200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b="1" i="1" dirty="0" smtClean="0"/>
              <a:t> </a:t>
            </a:r>
            <a:r>
              <a:rPr lang="en-US" sz="1000" b="1" i="1" dirty="0" smtClean="0"/>
              <a:t>Template </a:t>
            </a:r>
            <a:r>
              <a:rPr lang="en-US" sz="1000" b="1" i="1" dirty="0" smtClean="0"/>
              <a:t>Version 1.0</a:t>
            </a:r>
          </a:p>
          <a:p>
            <a:r>
              <a:rPr lang="en-US" sz="1000" b="1" i="1" dirty="0" smtClean="0"/>
              <a:t>ULC Version </a:t>
            </a:r>
            <a:r>
              <a:rPr lang="en-US" sz="1000" b="1" i="1" dirty="0" smtClean="0"/>
              <a:t>2.0</a:t>
            </a:r>
            <a:endParaRPr lang="en-US" sz="1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Title 3"/>
          <p:cNvSpPr txBox="1">
            <a:spLocks/>
          </p:cNvSpPr>
          <p:nvPr/>
        </p:nvSpPr>
        <p:spPr bwMode="auto">
          <a:xfrm>
            <a:off x="304800" y="0"/>
            <a:ext cx="8458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US" sz="2800" b="1" dirty="0" smtClean="0">
                <a:latin typeface="Calibri" pitchFamily="34" charset="0"/>
              </a:rPr>
              <a:t>Test Execution Summary</a:t>
            </a:r>
            <a:endParaRPr lang="en-US" sz="2800" b="1" dirty="0">
              <a:latin typeface="Calibri" pitchFamily="34" charset="0"/>
            </a:endParaRPr>
          </a:p>
        </p:txBody>
      </p:sp>
      <p:sp>
        <p:nvSpPr>
          <p:cNvPr id="16386" name="Rectangle 1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6387" name="Title 3"/>
          <p:cNvSpPr txBox="1">
            <a:spLocks/>
          </p:cNvSpPr>
          <p:nvPr/>
        </p:nvSpPr>
        <p:spPr bwMode="auto">
          <a:xfrm>
            <a:off x="228600" y="1143000"/>
            <a:ext cx="8915400" cy="510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sz="1600" dirty="0"/>
          </a:p>
        </p:txBody>
      </p:sp>
      <p:sp>
        <p:nvSpPr>
          <p:cNvPr id="18" name="Rectangle 17"/>
          <p:cNvSpPr/>
          <p:nvPr/>
        </p:nvSpPr>
        <p:spPr>
          <a:xfrm>
            <a:off x="304800" y="685801"/>
            <a:ext cx="868680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>
                <a:solidFill>
                  <a:srgbClr val="0070C0"/>
                </a:solidFill>
                <a:latin typeface="David" pitchFamily="34" charset="-79"/>
                <a:cs typeface="David" pitchFamily="34" charset="-79"/>
              </a:rPr>
              <a:t>                  </a:t>
            </a:r>
          </a:p>
          <a:p>
            <a:endParaRPr lang="en-US" b="1" dirty="0" smtClean="0">
              <a:solidFill>
                <a:srgbClr val="0070C0"/>
              </a:solidFill>
              <a:latin typeface="David" pitchFamily="34" charset="-79"/>
              <a:cs typeface="David" pitchFamily="34" charset="-79"/>
            </a:endParaRPr>
          </a:p>
          <a:p>
            <a:endParaRPr lang="en-US" b="1" dirty="0" smtClean="0">
              <a:solidFill>
                <a:srgbClr val="0070C0"/>
              </a:solidFill>
              <a:latin typeface="David" pitchFamily="34" charset="-79"/>
              <a:cs typeface="David" pitchFamily="34" charset="-79"/>
            </a:endParaRPr>
          </a:p>
          <a:p>
            <a:endParaRPr lang="en-US" b="1" dirty="0" smtClean="0">
              <a:solidFill>
                <a:srgbClr val="0070C0"/>
              </a:solidFill>
              <a:latin typeface="David" pitchFamily="34" charset="-79"/>
              <a:cs typeface="David" pitchFamily="34" charset="-79"/>
            </a:endParaRPr>
          </a:p>
          <a:p>
            <a:endParaRPr lang="en-US" b="1" dirty="0" smtClean="0">
              <a:solidFill>
                <a:srgbClr val="0070C0"/>
              </a:solidFill>
              <a:latin typeface="David" pitchFamily="34" charset="-79"/>
              <a:cs typeface="David" pitchFamily="34" charset="-79"/>
            </a:endParaRPr>
          </a:p>
          <a:p>
            <a:endParaRPr lang="en-US" b="1" dirty="0" smtClean="0">
              <a:solidFill>
                <a:srgbClr val="0070C0"/>
              </a:solidFill>
              <a:latin typeface="David" pitchFamily="34" charset="-79"/>
              <a:cs typeface="David" pitchFamily="34" charset="-79"/>
            </a:endParaRPr>
          </a:p>
          <a:p>
            <a:endParaRPr lang="en-US" b="1" dirty="0" smtClean="0">
              <a:solidFill>
                <a:srgbClr val="0070C0"/>
              </a:solidFill>
              <a:latin typeface="David" pitchFamily="34" charset="-79"/>
              <a:cs typeface="David" pitchFamily="34" charset="-79"/>
            </a:endParaRPr>
          </a:p>
          <a:p>
            <a:endParaRPr lang="en-US" dirty="0"/>
          </a:p>
        </p:txBody>
      </p:sp>
      <p:graphicFrame>
        <p:nvGraphicFramePr>
          <p:cNvPr id="13" name="Chart 12"/>
          <p:cNvGraphicFramePr/>
          <p:nvPr/>
        </p:nvGraphicFramePr>
        <p:xfrm>
          <a:off x="304800" y="609600"/>
          <a:ext cx="8458200" cy="2667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9" name="Chart 8"/>
          <p:cNvGraphicFramePr/>
          <p:nvPr/>
        </p:nvGraphicFramePr>
        <p:xfrm>
          <a:off x="304800" y="3429000"/>
          <a:ext cx="4191000" cy="2819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0" name="Chart 9"/>
          <p:cNvGraphicFramePr/>
          <p:nvPr/>
        </p:nvGraphicFramePr>
        <p:xfrm>
          <a:off x="4572000" y="3429000"/>
          <a:ext cx="4191000" cy="2819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152400" y="6248400"/>
            <a:ext cx="6172200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b="1" i="1" dirty="0" smtClean="0"/>
              <a:t> </a:t>
            </a:r>
            <a:r>
              <a:rPr lang="en-US" sz="1000" b="1" i="1" dirty="0" smtClean="0"/>
              <a:t>Template </a:t>
            </a:r>
            <a:r>
              <a:rPr lang="en-US" sz="1000" b="1" i="1" dirty="0" smtClean="0"/>
              <a:t>Version 1.0</a:t>
            </a:r>
          </a:p>
          <a:p>
            <a:r>
              <a:rPr lang="en-US" sz="1000" b="1" i="1" dirty="0" smtClean="0"/>
              <a:t>ULC Version </a:t>
            </a:r>
            <a:r>
              <a:rPr lang="en-US" sz="1000" b="1" i="1" dirty="0" smtClean="0"/>
              <a:t>2.0</a:t>
            </a:r>
            <a:endParaRPr lang="en-US" sz="1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Title 3"/>
          <p:cNvSpPr txBox="1">
            <a:spLocks/>
          </p:cNvSpPr>
          <p:nvPr/>
        </p:nvSpPr>
        <p:spPr bwMode="auto">
          <a:xfrm>
            <a:off x="381000" y="0"/>
            <a:ext cx="8305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US" sz="2800" b="1" dirty="0" smtClean="0">
                <a:latin typeface="Calibri" pitchFamily="34" charset="0"/>
              </a:rPr>
              <a:t>Defects Summary</a:t>
            </a:r>
            <a:endParaRPr lang="en-US" sz="2800" b="1" dirty="0">
              <a:latin typeface="Calibri" pitchFamily="34" charset="0"/>
            </a:endParaRPr>
          </a:p>
        </p:txBody>
      </p:sp>
      <p:sp>
        <p:nvSpPr>
          <p:cNvPr id="16386" name="Rectangle 1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6387" name="Title 3"/>
          <p:cNvSpPr txBox="1">
            <a:spLocks/>
          </p:cNvSpPr>
          <p:nvPr/>
        </p:nvSpPr>
        <p:spPr bwMode="auto">
          <a:xfrm>
            <a:off x="228600" y="1143000"/>
            <a:ext cx="8915400" cy="510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sz="1600" dirty="0"/>
          </a:p>
        </p:txBody>
      </p:sp>
      <p:sp>
        <p:nvSpPr>
          <p:cNvPr id="18" name="Rectangle 17"/>
          <p:cNvSpPr/>
          <p:nvPr/>
        </p:nvSpPr>
        <p:spPr>
          <a:xfrm>
            <a:off x="304800" y="685801"/>
            <a:ext cx="868680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>
                <a:solidFill>
                  <a:srgbClr val="0070C0"/>
                </a:solidFill>
                <a:latin typeface="David" pitchFamily="34" charset="-79"/>
                <a:cs typeface="David" pitchFamily="34" charset="-79"/>
              </a:rPr>
              <a:t>                  </a:t>
            </a:r>
          </a:p>
          <a:p>
            <a:endParaRPr lang="en-US" b="1" dirty="0" smtClean="0">
              <a:solidFill>
                <a:srgbClr val="0070C0"/>
              </a:solidFill>
              <a:latin typeface="David" pitchFamily="34" charset="-79"/>
              <a:cs typeface="David" pitchFamily="34" charset="-79"/>
            </a:endParaRPr>
          </a:p>
          <a:p>
            <a:endParaRPr lang="en-US" b="1" dirty="0" smtClean="0">
              <a:solidFill>
                <a:srgbClr val="0070C0"/>
              </a:solidFill>
              <a:latin typeface="David" pitchFamily="34" charset="-79"/>
              <a:cs typeface="David" pitchFamily="34" charset="-79"/>
            </a:endParaRPr>
          </a:p>
          <a:p>
            <a:endParaRPr lang="en-US" b="1" dirty="0" smtClean="0">
              <a:solidFill>
                <a:srgbClr val="0070C0"/>
              </a:solidFill>
              <a:latin typeface="David" pitchFamily="34" charset="-79"/>
              <a:cs typeface="David" pitchFamily="34" charset="-79"/>
            </a:endParaRPr>
          </a:p>
          <a:p>
            <a:endParaRPr lang="en-US" b="1" dirty="0" smtClean="0">
              <a:solidFill>
                <a:srgbClr val="0070C0"/>
              </a:solidFill>
              <a:latin typeface="David" pitchFamily="34" charset="-79"/>
              <a:cs typeface="David" pitchFamily="34" charset="-79"/>
            </a:endParaRPr>
          </a:p>
          <a:p>
            <a:endParaRPr lang="en-US" b="1" dirty="0" smtClean="0">
              <a:solidFill>
                <a:srgbClr val="0070C0"/>
              </a:solidFill>
              <a:latin typeface="David" pitchFamily="34" charset="-79"/>
              <a:cs typeface="David" pitchFamily="34" charset="-79"/>
            </a:endParaRPr>
          </a:p>
          <a:p>
            <a:endParaRPr lang="en-US" b="1" dirty="0" smtClean="0">
              <a:solidFill>
                <a:srgbClr val="0070C0"/>
              </a:solidFill>
              <a:latin typeface="David" pitchFamily="34" charset="-79"/>
              <a:cs typeface="David" pitchFamily="34" charset="-79"/>
            </a:endParaRPr>
          </a:p>
          <a:p>
            <a:endParaRPr lang="en-US" dirty="0"/>
          </a:p>
        </p:txBody>
      </p:sp>
      <p:graphicFrame>
        <p:nvGraphicFramePr>
          <p:cNvPr id="14" name="Chart 13"/>
          <p:cNvGraphicFramePr/>
          <p:nvPr/>
        </p:nvGraphicFramePr>
        <p:xfrm>
          <a:off x="381000" y="533400"/>
          <a:ext cx="83058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9" name="Chart 8"/>
          <p:cNvGraphicFramePr/>
          <p:nvPr/>
        </p:nvGraphicFramePr>
        <p:xfrm>
          <a:off x="381000" y="3429000"/>
          <a:ext cx="8305800" cy="304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152400" y="6248400"/>
            <a:ext cx="6172200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b="1" i="1" dirty="0" smtClean="0"/>
              <a:t> </a:t>
            </a:r>
            <a:r>
              <a:rPr lang="en-US" sz="1000" b="1" i="1" dirty="0" smtClean="0"/>
              <a:t>Template </a:t>
            </a:r>
            <a:r>
              <a:rPr lang="en-US" sz="1000" b="1" i="1" dirty="0" smtClean="0"/>
              <a:t>Version 1.0</a:t>
            </a:r>
          </a:p>
          <a:p>
            <a:r>
              <a:rPr lang="en-US" sz="1000" b="1" i="1" dirty="0" smtClean="0"/>
              <a:t>ULC Version </a:t>
            </a:r>
            <a:r>
              <a:rPr lang="en-US" sz="1000" b="1" i="1" dirty="0" smtClean="0"/>
              <a:t>2.0</a:t>
            </a:r>
            <a:endParaRPr lang="en-US" sz="1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1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6387" name="Title 3"/>
          <p:cNvSpPr txBox="1">
            <a:spLocks/>
          </p:cNvSpPr>
          <p:nvPr/>
        </p:nvSpPr>
        <p:spPr bwMode="auto">
          <a:xfrm>
            <a:off x="228600" y="1143000"/>
            <a:ext cx="8915400" cy="510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sz="1600" dirty="0"/>
          </a:p>
        </p:txBody>
      </p:sp>
      <p:sp>
        <p:nvSpPr>
          <p:cNvPr id="18" name="Rectangle 17"/>
          <p:cNvSpPr/>
          <p:nvPr/>
        </p:nvSpPr>
        <p:spPr>
          <a:xfrm>
            <a:off x="304800" y="685801"/>
            <a:ext cx="868680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>
                <a:solidFill>
                  <a:srgbClr val="0070C0"/>
                </a:solidFill>
                <a:latin typeface="David" pitchFamily="34" charset="-79"/>
                <a:cs typeface="David" pitchFamily="34" charset="-79"/>
              </a:rPr>
              <a:t>                  </a:t>
            </a:r>
          </a:p>
          <a:p>
            <a:endParaRPr lang="en-US" b="1" dirty="0" smtClean="0">
              <a:solidFill>
                <a:srgbClr val="0070C0"/>
              </a:solidFill>
              <a:latin typeface="David" pitchFamily="34" charset="-79"/>
              <a:cs typeface="David" pitchFamily="34" charset="-79"/>
            </a:endParaRPr>
          </a:p>
          <a:p>
            <a:endParaRPr lang="en-US" b="1" dirty="0" smtClean="0">
              <a:solidFill>
                <a:srgbClr val="0070C0"/>
              </a:solidFill>
              <a:latin typeface="David" pitchFamily="34" charset="-79"/>
              <a:cs typeface="David" pitchFamily="34" charset="-79"/>
            </a:endParaRPr>
          </a:p>
          <a:p>
            <a:endParaRPr lang="en-US" b="1" dirty="0" smtClean="0">
              <a:solidFill>
                <a:srgbClr val="0070C0"/>
              </a:solidFill>
              <a:latin typeface="David" pitchFamily="34" charset="-79"/>
              <a:cs typeface="David" pitchFamily="34" charset="-79"/>
            </a:endParaRPr>
          </a:p>
          <a:p>
            <a:endParaRPr lang="en-US" b="1" dirty="0" smtClean="0">
              <a:solidFill>
                <a:srgbClr val="0070C0"/>
              </a:solidFill>
              <a:latin typeface="David" pitchFamily="34" charset="-79"/>
              <a:cs typeface="David" pitchFamily="34" charset="-79"/>
            </a:endParaRPr>
          </a:p>
          <a:p>
            <a:endParaRPr lang="en-US" b="1" dirty="0" smtClean="0">
              <a:solidFill>
                <a:srgbClr val="0070C0"/>
              </a:solidFill>
              <a:latin typeface="David" pitchFamily="34" charset="-79"/>
              <a:cs typeface="David" pitchFamily="34" charset="-79"/>
            </a:endParaRPr>
          </a:p>
          <a:p>
            <a:endParaRPr lang="en-US" b="1" dirty="0" smtClean="0">
              <a:solidFill>
                <a:srgbClr val="0070C0"/>
              </a:solidFill>
              <a:latin typeface="David" pitchFamily="34" charset="-79"/>
              <a:cs typeface="David" pitchFamily="34" charset="-79"/>
            </a:endParaRPr>
          </a:p>
          <a:p>
            <a:endParaRPr lang="en-US" dirty="0"/>
          </a:p>
        </p:txBody>
      </p:sp>
      <p:sp>
        <p:nvSpPr>
          <p:cNvPr id="10" name="Title 3"/>
          <p:cNvSpPr txBox="1">
            <a:spLocks/>
          </p:cNvSpPr>
          <p:nvPr/>
        </p:nvSpPr>
        <p:spPr bwMode="auto">
          <a:xfrm>
            <a:off x="381000" y="0"/>
            <a:ext cx="85344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US" sz="2800" b="1" dirty="0" smtClean="0">
                <a:latin typeface="Calibri" pitchFamily="34" charset="0"/>
              </a:rPr>
              <a:t>Defects Summary </a:t>
            </a:r>
            <a:r>
              <a:rPr lang="en-US" sz="2800" dirty="0" smtClean="0">
                <a:latin typeface="Calibri" pitchFamily="34" charset="0"/>
              </a:rPr>
              <a:t>…contd.</a:t>
            </a:r>
            <a:endParaRPr lang="en-US" sz="2800" dirty="0">
              <a:latin typeface="Calibri" pitchFamily="34" charset="0"/>
            </a:endParaRPr>
          </a:p>
        </p:txBody>
      </p:sp>
      <p:graphicFrame>
        <p:nvGraphicFramePr>
          <p:cNvPr id="7" name="Chart 6"/>
          <p:cNvGraphicFramePr/>
          <p:nvPr/>
        </p:nvGraphicFramePr>
        <p:xfrm>
          <a:off x="381000" y="457200"/>
          <a:ext cx="8305800" cy="2819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8" name="Chart 7"/>
          <p:cNvGraphicFramePr/>
          <p:nvPr/>
        </p:nvGraphicFramePr>
        <p:xfrm>
          <a:off x="381000" y="3581400"/>
          <a:ext cx="8305800" cy="2819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152400" y="6248400"/>
            <a:ext cx="6172200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b="1" i="1" dirty="0" smtClean="0"/>
              <a:t> </a:t>
            </a:r>
            <a:r>
              <a:rPr lang="en-US" sz="1000" b="1" i="1" dirty="0" smtClean="0"/>
              <a:t>Template </a:t>
            </a:r>
            <a:r>
              <a:rPr lang="en-US" sz="1000" b="1" i="1" dirty="0" smtClean="0"/>
              <a:t>Version 1.0</a:t>
            </a:r>
          </a:p>
          <a:p>
            <a:r>
              <a:rPr lang="en-US" sz="1000" b="1" i="1" dirty="0" smtClean="0"/>
              <a:t>ULC Version </a:t>
            </a:r>
            <a:r>
              <a:rPr lang="en-US" sz="1000" b="1" i="1" dirty="0" smtClean="0"/>
              <a:t>2.0</a:t>
            </a:r>
            <a:endParaRPr lang="en-US" sz="1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Title 3"/>
          <p:cNvSpPr txBox="1">
            <a:spLocks/>
          </p:cNvSpPr>
          <p:nvPr/>
        </p:nvSpPr>
        <p:spPr bwMode="auto">
          <a:xfrm>
            <a:off x="457200" y="228600"/>
            <a:ext cx="8229600" cy="403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endParaRPr lang="en-US" sz="2800" b="1" dirty="0" smtClean="0">
              <a:latin typeface="Calibri" pitchFamily="34" charset="0"/>
            </a:endParaRPr>
          </a:p>
          <a:p>
            <a:pPr algn="ctr"/>
            <a:endParaRPr lang="en-US" sz="2800" b="1" dirty="0" smtClean="0">
              <a:latin typeface="Calibri" pitchFamily="34" charset="0"/>
            </a:endParaRPr>
          </a:p>
          <a:p>
            <a:pPr algn="ctr"/>
            <a:endParaRPr lang="en-US" sz="2800" b="1" dirty="0" smtClean="0">
              <a:latin typeface="Calibri" pitchFamily="34" charset="0"/>
            </a:endParaRPr>
          </a:p>
          <a:p>
            <a:pPr algn="ctr"/>
            <a:endParaRPr lang="en-US" sz="2800" b="1" dirty="0" smtClean="0">
              <a:latin typeface="Calibri" pitchFamily="34" charset="0"/>
            </a:endParaRPr>
          </a:p>
          <a:p>
            <a:pPr algn="ctr"/>
            <a:endParaRPr lang="en-US" sz="2800" b="1" dirty="0" smtClean="0">
              <a:latin typeface="Calibri" pitchFamily="34" charset="0"/>
            </a:endParaRPr>
          </a:p>
          <a:p>
            <a:pPr algn="ctr"/>
            <a:endParaRPr lang="en-US" sz="2800" b="1" dirty="0" smtClean="0">
              <a:latin typeface="Calibri" pitchFamily="34" charset="0"/>
            </a:endParaRPr>
          </a:p>
          <a:p>
            <a:pPr algn="ctr"/>
            <a:r>
              <a:rPr lang="en-US" sz="2800" b="1" dirty="0" smtClean="0">
                <a:solidFill>
                  <a:schemeClr val="tx2"/>
                </a:solidFill>
                <a:latin typeface="Calibri" pitchFamily="34" charset="0"/>
              </a:rPr>
              <a:t>The End</a:t>
            </a:r>
            <a:endParaRPr lang="en-US" sz="2800" b="1" dirty="0">
              <a:solidFill>
                <a:schemeClr val="tx2"/>
              </a:solidFill>
              <a:latin typeface="Calibri" pitchFamily="34" charset="0"/>
            </a:endParaRPr>
          </a:p>
        </p:txBody>
      </p:sp>
      <p:sp>
        <p:nvSpPr>
          <p:cNvPr id="16386" name="Rectangle 1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6387" name="Title 3"/>
          <p:cNvSpPr txBox="1">
            <a:spLocks/>
          </p:cNvSpPr>
          <p:nvPr/>
        </p:nvSpPr>
        <p:spPr bwMode="auto">
          <a:xfrm>
            <a:off x="228600" y="1143000"/>
            <a:ext cx="8915400" cy="510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sz="1400" dirty="0" smtClean="0"/>
          </a:p>
        </p:txBody>
      </p:sp>
      <p:sp>
        <p:nvSpPr>
          <p:cNvPr id="5" name="TextBox 4"/>
          <p:cNvSpPr txBox="1"/>
          <p:nvPr/>
        </p:nvSpPr>
        <p:spPr>
          <a:xfrm>
            <a:off x="152400" y="6248400"/>
            <a:ext cx="6172200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b="1" i="1" dirty="0" smtClean="0"/>
              <a:t> </a:t>
            </a:r>
            <a:r>
              <a:rPr lang="en-US" sz="1000" b="1" i="1" dirty="0" smtClean="0"/>
              <a:t>Template </a:t>
            </a:r>
            <a:r>
              <a:rPr lang="en-US" sz="1000" b="1" i="1" dirty="0" smtClean="0"/>
              <a:t>Version 1.0</a:t>
            </a:r>
          </a:p>
          <a:p>
            <a:r>
              <a:rPr lang="en-US" sz="1000" b="1" i="1" dirty="0" smtClean="0"/>
              <a:t>ULC Version </a:t>
            </a:r>
            <a:r>
              <a:rPr lang="en-US" sz="1000" b="1" i="1" dirty="0" smtClean="0"/>
              <a:t>2.0</a:t>
            </a:r>
            <a:endParaRPr lang="en-US" sz="1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13077</TotalTime>
  <Words>54</Words>
  <Application>Microsoft Office PowerPoint</Application>
  <PresentationFormat>On-screen Show (4:3)</PresentationFormat>
  <Paragraphs>64</Paragraphs>
  <Slides>6</Slides>
  <Notes>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FNFG  Project Dashboard Sample  </vt:lpstr>
      <vt:lpstr>Slide 2</vt:lpstr>
      <vt:lpstr>Slide 3</vt:lpstr>
      <vt:lpstr>Slide 4</vt:lpstr>
      <vt:lpstr>Slide 5</vt:lpstr>
      <vt:lpstr>Slide 6</vt:lpstr>
    </vt:vector>
  </TitlesOfParts>
  <Company>FNB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Templates</dc:title>
  <dc:creator>Prasanna Kumaran</dc:creator>
  <cp:lastModifiedBy>Rakesh D. Rathod</cp:lastModifiedBy>
  <cp:revision>777</cp:revision>
  <dcterms:created xsi:type="dcterms:W3CDTF">2009-07-17T19:05:30Z</dcterms:created>
  <dcterms:modified xsi:type="dcterms:W3CDTF">2013-03-28T14:38:26Z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">
    <vt:lpwstr>Document</vt:lpwstr>
  </property>
  <property fmtid="{D5CDD505-2E9C-101B-9397-08002B2CF9AE}" pid="3" name="Description0">
    <vt:lpwstr/>
  </property>
</Properties>
</file>